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sldIdLst>
    <p:sldId id="258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63"/>
  </p:normalViewPr>
  <p:slideViewPr>
    <p:cSldViewPr snapToGrid="0" snapToObjects="1">
      <p:cViewPr varScale="1">
        <p:scale>
          <a:sx n="121" d="100"/>
          <a:sy n="121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B247-0C48-3440-A0AD-780C3EE61F45}" type="datetimeFigureOut">
              <a:rPr lang="en-US" smtClean="0"/>
              <a:t>2/12/23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D657532-9177-A749-B6C8-646DA50E24A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110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B247-0C48-3440-A0AD-780C3EE61F45}" type="datetimeFigureOut">
              <a:rPr lang="en-US" smtClean="0"/>
              <a:t>2/12/23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7532-9177-A749-B6C8-646DA50E24A4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136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B247-0C48-3440-A0AD-780C3EE61F45}" type="datetimeFigureOut">
              <a:rPr lang="en-US" smtClean="0"/>
              <a:t>2/12/23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7532-9177-A749-B6C8-646DA50E24A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467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B247-0C48-3440-A0AD-780C3EE61F45}" type="datetimeFigureOut">
              <a:rPr lang="en-US" smtClean="0"/>
              <a:t>2/12/23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7532-9177-A749-B6C8-646DA50E24A4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16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B247-0C48-3440-A0AD-780C3EE61F45}" type="datetimeFigureOut">
              <a:rPr lang="en-US" smtClean="0"/>
              <a:t>2/12/23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7532-9177-A749-B6C8-646DA50E24A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23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B247-0C48-3440-A0AD-780C3EE61F45}" type="datetimeFigureOut">
              <a:rPr lang="en-US" smtClean="0"/>
              <a:t>2/12/23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7532-9177-A749-B6C8-646DA50E24A4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27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B247-0C48-3440-A0AD-780C3EE61F45}" type="datetimeFigureOut">
              <a:rPr lang="en-US" smtClean="0"/>
              <a:t>2/12/23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7532-9177-A749-B6C8-646DA50E24A4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236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B247-0C48-3440-A0AD-780C3EE61F45}" type="datetimeFigureOut">
              <a:rPr lang="en-US" smtClean="0"/>
              <a:t>2/12/23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7532-9177-A749-B6C8-646DA50E24A4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34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B247-0C48-3440-A0AD-780C3EE61F45}" type="datetimeFigureOut">
              <a:rPr lang="en-US" smtClean="0"/>
              <a:t>2/12/23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7532-9177-A749-B6C8-646DA50E24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85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AB247-0C48-3440-A0AD-780C3EE61F45}" type="datetimeFigureOut">
              <a:rPr lang="en-US" smtClean="0"/>
              <a:t>2/12/23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7532-9177-A749-B6C8-646DA50E24A4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19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26AB247-0C48-3440-A0AD-780C3EE61F45}" type="datetimeFigureOut">
              <a:rPr lang="en-US" smtClean="0"/>
              <a:t>2/12/23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57532-9177-A749-B6C8-646DA50E24A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96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AB247-0C48-3440-A0AD-780C3EE61F45}" type="datetimeFigureOut">
              <a:rPr lang="en-US" smtClean="0"/>
              <a:t>2/12/23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D657532-9177-A749-B6C8-646DA50E24A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73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Old computer monitors">
            <a:extLst>
              <a:ext uri="{FF2B5EF4-FFF2-40B4-BE49-F238E27FC236}">
                <a16:creationId xmlns:a16="http://schemas.microsoft.com/office/drawing/2014/main" id="{CC8C5EC5-0085-9702-83DE-DB7BEF2BDB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0" r="-1" b="13340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id="{6A0FFA78-985C-4F50-B21A-77045C7DF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480472-5C9B-7344-84C2-882A4AD06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5511" y="3236470"/>
            <a:ext cx="6832500" cy="1252601"/>
          </a:xfrm>
        </p:spPr>
        <p:txBody>
          <a:bodyPr>
            <a:normAutofit/>
          </a:bodyPr>
          <a:lstStyle/>
          <a:p>
            <a:r>
              <a:rPr lang="en-US" sz="3700" b="1" dirty="0">
                <a:solidFill>
                  <a:srgbClr val="FFFFFE"/>
                </a:solidFill>
              </a:rPr>
              <a:t>“The Computer Stand”</a:t>
            </a:r>
            <a:br>
              <a:rPr lang="en-US" sz="3700" b="1" dirty="0">
                <a:solidFill>
                  <a:srgbClr val="FFFFFE"/>
                </a:solidFill>
              </a:rPr>
            </a:br>
            <a:endParaRPr lang="en-US" sz="3700" i="1" dirty="0">
              <a:solidFill>
                <a:srgbClr val="FFFFFE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9B3379-F745-814B-A7B1-05D1D867B5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4237" y="3862770"/>
            <a:ext cx="6832499" cy="71652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600" i="1" dirty="0">
                <a:solidFill>
                  <a:srgbClr val="FFFFFE"/>
                </a:solidFill>
              </a:rPr>
              <a:t>Literacy Objects as Material Culture in Times of Despair and Hope </a:t>
            </a:r>
          </a:p>
          <a:p>
            <a:pPr>
              <a:lnSpc>
                <a:spcPct val="110000"/>
              </a:lnSpc>
            </a:pPr>
            <a:endParaRPr lang="en-US" sz="1600" i="1" dirty="0">
              <a:solidFill>
                <a:srgbClr val="FFFFFE"/>
              </a:solidFill>
            </a:endParaRPr>
          </a:p>
          <a:p>
            <a:pPr>
              <a:lnSpc>
                <a:spcPct val="110000"/>
              </a:lnSpc>
            </a:pPr>
            <a:r>
              <a:rPr lang="en-US" b="1" cap="none" dirty="0">
                <a:solidFill>
                  <a:srgbClr val="FFFFFE"/>
                </a:solidFill>
              </a:rPr>
              <a:t>Hannah J. Rule, </a:t>
            </a:r>
            <a:r>
              <a:rPr lang="en-US" cap="none" dirty="0">
                <a:solidFill>
                  <a:srgbClr val="FFFFFE"/>
                </a:solidFill>
              </a:rPr>
              <a:t>University of South Carolina </a:t>
            </a:r>
            <a:br>
              <a:rPr lang="en-US" dirty="0">
                <a:solidFill>
                  <a:srgbClr val="FFFFFE"/>
                </a:solidFill>
              </a:rPr>
            </a:br>
            <a:r>
              <a:rPr lang="en-US" b="1" cap="none" dirty="0" err="1">
                <a:solidFill>
                  <a:srgbClr val="FFFFFE"/>
                </a:solidFill>
              </a:rPr>
              <a:t>ruleh</a:t>
            </a:r>
            <a:r>
              <a:rPr lang="en-US" b="1" cap="none" dirty="0">
                <a:solidFill>
                  <a:srgbClr val="FFFFFE"/>
                </a:solidFill>
              </a:rPr>
              <a:t> @ </a:t>
            </a:r>
            <a:r>
              <a:rPr lang="en-US" b="1" cap="none" dirty="0" err="1">
                <a:solidFill>
                  <a:srgbClr val="FFFFFE"/>
                </a:solidFill>
              </a:rPr>
              <a:t>mailbox.sc.edu</a:t>
            </a:r>
            <a:r>
              <a:rPr lang="en-US" b="1" cap="none" dirty="0">
                <a:solidFill>
                  <a:srgbClr val="FFFFFE"/>
                </a:solidFill>
              </a:rPr>
              <a:t> | </a:t>
            </a:r>
            <a:r>
              <a:rPr lang="en-US" b="1" cap="none" dirty="0" err="1">
                <a:solidFill>
                  <a:srgbClr val="FFFFFE"/>
                </a:solidFill>
              </a:rPr>
              <a:t>hannahjrule</a:t>
            </a:r>
            <a:r>
              <a:rPr lang="en-US" b="1" cap="none" dirty="0">
                <a:solidFill>
                  <a:srgbClr val="FFFFFE"/>
                </a:solidFill>
              </a:rPr>
              <a:t> . com</a:t>
            </a:r>
            <a:endParaRPr lang="en-US" b="1" dirty="0">
              <a:solidFill>
                <a:srgbClr val="FFFFFE"/>
              </a:solidFill>
            </a:endParaRPr>
          </a:p>
        </p:txBody>
      </p:sp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id="{65409EC7-69B1-45CC-8FB7-1964C1AB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509" y="4666480"/>
            <a:ext cx="6832499" cy="0"/>
          </a:xfrm>
          <a:prstGeom prst="line">
            <a:avLst/>
          </a:prstGeom>
          <a:ln w="31750">
            <a:solidFill>
              <a:srgbClr val="7FBB7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752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ACF94A-45BA-8642-B89D-BA8797F9C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987" y="1418697"/>
            <a:ext cx="4672088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300" dirty="0"/>
              <a:t>I. DESCRIPTION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A picture containing furniture, seat, table&#10;&#10;Description automatically generated">
            <a:extLst>
              <a:ext uri="{FF2B5EF4-FFF2-40B4-BE49-F238E27FC236}">
                <a16:creationId xmlns:a16="http://schemas.microsoft.com/office/drawing/2014/main" id="{AC9EDCA8-DFBF-754E-8434-3142E798E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300" r="1477" b="1"/>
          <a:stretch/>
        </p:blipFill>
        <p:spPr>
          <a:xfrm>
            <a:off x="4618374" y="1116345"/>
            <a:ext cx="6282919" cy="386617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C5D358-4DD5-EB4F-A7E1-CD0A4DDCE45D}"/>
              </a:ext>
            </a:extLst>
          </p:cNvPr>
          <p:cNvSpPr txBox="1"/>
          <p:nvPr/>
        </p:nvSpPr>
        <p:spPr>
          <a:xfrm>
            <a:off x="1227368" y="4632755"/>
            <a:ext cx="897938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Segoe UI" panose="020B0502040204020203" pitchFamily="34" charset="0"/>
              </a:rPr>
              <a:t>Officially the stand’s dimensions are listed as 14.6 x 9.3 inches, and 3.9 to 5.5 inches in height</a:t>
            </a:r>
            <a:r>
              <a:rPr lang="en-US" i="1" dirty="0">
                <a:effectLst/>
              </a:rPr>
              <a:t>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32310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8E51B09-2B9E-4D82-A5F8-29F85CBE2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240118-40F3-4A1C-85DC-4E58525CB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269951F-7B8C-4336-BC68-9BA9843CE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4074533" cy="5149101"/>
            <a:chOff x="7463259" y="583365"/>
            <a:chExt cx="4074533" cy="518192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FD48101-E230-4669-8C1B-39BAAB2BB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18FA112-D8F0-41D3-9171-B0A3110E2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9087EE4-E285-4C8E-AC5F-CAE7D1FDE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90359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8ACFE62-2FD7-2548-BBF7-9FD698A85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043" y="804520"/>
            <a:ext cx="5550355" cy="1049235"/>
          </a:xfrm>
        </p:spPr>
        <p:txBody>
          <a:bodyPr>
            <a:normAutofit/>
          </a:bodyPr>
          <a:lstStyle/>
          <a:p>
            <a:r>
              <a:rPr lang="en-US" dirty="0"/>
              <a:t>II. Intro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62B82A-98BD-8345-B7A0-D8803F125D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08" r="1" b="2242"/>
          <a:stretch/>
        </p:blipFill>
        <p:spPr>
          <a:xfrm>
            <a:off x="945298" y="646537"/>
            <a:ext cx="3450289" cy="47656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AA4CB-599A-1148-B0F7-FD21F2D0A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044" y="2015732"/>
            <a:ext cx="3672178" cy="345061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“</a:t>
            </a:r>
            <a:r>
              <a:rPr lang="en-US" dirty="0" err="1">
                <a:effectLst/>
                <a:ea typeface="Calibri" panose="020F0502020204030204" pitchFamily="34" charset="0"/>
              </a:rPr>
              <a:t>engag</a:t>
            </a:r>
            <a:r>
              <a:rPr lang="en-US" dirty="0">
                <a:effectLst/>
                <a:ea typeface="Calibri" panose="020F0502020204030204" pitchFamily="34" charset="0"/>
              </a:rPr>
              <a:t>[</a:t>
            </a:r>
            <a:r>
              <a:rPr lang="en-US" dirty="0" err="1">
                <a:effectLst/>
                <a:ea typeface="Calibri" panose="020F0502020204030204" pitchFamily="34" charset="0"/>
              </a:rPr>
              <a:t>ing</a:t>
            </a:r>
            <a:r>
              <a:rPr lang="en-US" dirty="0">
                <a:effectLst/>
                <a:ea typeface="Calibri" panose="020F0502020204030204" pitchFamily="34" charset="0"/>
              </a:rPr>
              <a:t>] the other culture in the first instance not with our minds, the seat of our cultural biases, but with our senses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”</a:t>
            </a:r>
            <a:b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Prown</a:t>
            </a:r>
            <a:r>
              <a:rPr lang="en-US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, “Mind in Matter” 5)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D8AF6BD-5D32-4F8F-98B6-05F8A439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7013E4-D33D-425E-B32E-DE7D5CB5F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DD19862-A11C-2041-AFAF-F3C3779BE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6888" y="2603808"/>
            <a:ext cx="2564188" cy="38941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77574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630F413-44CE-4746-9821-9E0107978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D671B1-B099-4F9C-B9CC-9D22B4DAF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C285C6-5ECB-F24D-BEE5-9529506D4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707475"/>
            <a:ext cx="3157577" cy="1312001"/>
          </a:xfrm>
        </p:spPr>
        <p:txBody>
          <a:bodyPr anchor="t">
            <a:normAutofit/>
          </a:bodyPr>
          <a:lstStyle/>
          <a:p>
            <a:r>
              <a:rPr lang="en-US" sz="2800"/>
              <a:t>III. Deduction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52FBEF-FA69-427B-8245-0A518E051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898488B7-DBD3-40E7-B54B-4DA6C5693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5" name="Content Placeholder 4" descr="A picture containing text, indoor, computer, desk&#10;&#10;Description automatically generated">
            <a:extLst>
              <a:ext uri="{FF2B5EF4-FFF2-40B4-BE49-F238E27FC236}">
                <a16:creationId xmlns:a16="http://schemas.microsoft.com/office/drawing/2014/main" id="{11501107-696C-6342-8934-B2FA3F8FC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10" y="707475"/>
            <a:ext cx="5751496" cy="550705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4F9C64D-C8AB-6EBE-7D14-A6DCF9BBCF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2700" y="1354857"/>
            <a:ext cx="3509590" cy="4469856"/>
          </a:xfrm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en-US" sz="2900" dirty="0"/>
              <a:t>“</a:t>
            </a:r>
            <a:r>
              <a:rPr lang="en-US" sz="2900" i="1" dirty="0"/>
              <a:t>It is now possible to entertain hypotheses concerning what your chosen object signifies, what it suggests about the world in which it circulates or circulated--a world which, in some sense, metonymically, it represents. . . Out of what matrix of contested meanings—tensions, ambiguities, and contradiction—is its broadest meaning generated?</a:t>
            </a:r>
            <a:r>
              <a:rPr lang="en-US" sz="2900" dirty="0"/>
              <a:t>” 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Haltman</a:t>
            </a:r>
            <a:r>
              <a:rPr lang="en-US" dirty="0"/>
              <a:t>, “Introduction,” </a:t>
            </a:r>
            <a:r>
              <a:rPr lang="en-US" i="1" dirty="0"/>
              <a:t>American Artifacts</a:t>
            </a:r>
            <a:r>
              <a:rPr lang="en-US" dirty="0"/>
              <a:t>, 6)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89E18B-E056-644A-9331-8A82D1E8471B}"/>
              </a:ext>
            </a:extLst>
          </p:cNvPr>
          <p:cNvSpPr txBox="1"/>
          <p:nvPr/>
        </p:nvSpPr>
        <p:spPr>
          <a:xfrm>
            <a:off x="236825" y="5951783"/>
            <a:ext cx="111715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Image captured from </a:t>
            </a:r>
            <a:r>
              <a:rPr lang="en-US" b="1" dirty="0" err="1"/>
              <a:t>amazon.com</a:t>
            </a:r>
            <a:r>
              <a:rPr lang="en-US" dirty="0"/>
              <a:t>, </a:t>
            </a:r>
            <a:r>
              <a:rPr lang="en-US" i="1" dirty="0"/>
              <a:t>on product page for </a:t>
            </a:r>
            <a:r>
              <a:rPr lang="en-US" b="1" i="1" dirty="0"/>
              <a:t>“</a:t>
            </a:r>
            <a:r>
              <a:rPr lang="en-US" b="1" i="1" dirty="0">
                <a:solidFill>
                  <a:srgbClr val="0F1111"/>
                </a:solidFill>
                <a:effectLst/>
              </a:rPr>
              <a:t>WALI Monitor Stand Riser for Computer, Laptop, Printer, Notebook and All Flat Screen Display with Vented Metal Platform and 3 Height Adjustable Underneath Storage (STT003), Matte Black</a:t>
            </a:r>
            <a:r>
              <a:rPr lang="en-US" b="0" i="1" dirty="0">
                <a:solidFill>
                  <a:srgbClr val="0F1111"/>
                </a:solidFill>
                <a:effectLst/>
              </a:rPr>
              <a:t>.”  This is the stand I bought. Most of the images and information on this page is about use as a </a:t>
            </a:r>
            <a:r>
              <a:rPr lang="en-US" b="0" dirty="0">
                <a:solidFill>
                  <a:srgbClr val="0F1111"/>
                </a:solidFill>
                <a:effectLst/>
              </a:rPr>
              <a:t>monitor stand</a:t>
            </a:r>
            <a:r>
              <a:rPr lang="en-US" b="0" i="1" dirty="0">
                <a:solidFill>
                  <a:srgbClr val="0F1111"/>
                </a:solidFill>
                <a:effectLst/>
              </a:rPr>
              <a:t>, to raise a screen to eye-level for better posture.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075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mputer on a desk&#10;&#10;Description automatically generated with medium confidence">
            <a:extLst>
              <a:ext uri="{FF2B5EF4-FFF2-40B4-BE49-F238E27FC236}">
                <a16:creationId xmlns:a16="http://schemas.microsoft.com/office/drawing/2014/main" id="{212EEEE0-FBE5-EF48-98E8-5D9B83D547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01" r="1" b="7803"/>
          <a:stretch/>
        </p:blipFill>
        <p:spPr>
          <a:xfrm>
            <a:off x="2" y="10"/>
            <a:ext cx="6094409" cy="6857990"/>
          </a:xfrm>
          <a:prstGeom prst="rect">
            <a:avLst/>
          </a:prstGeom>
        </p:spPr>
      </p:pic>
      <p:pic>
        <p:nvPicPr>
          <p:cNvPr id="29" name="Content Placeholder 9" descr="A computer on a cluttered desk&#10;&#10;Description automatically generated with medium confidence">
            <a:extLst>
              <a:ext uri="{FF2B5EF4-FFF2-40B4-BE49-F238E27FC236}">
                <a16:creationId xmlns:a16="http://schemas.microsoft.com/office/drawing/2014/main" id="{E55F8D9C-FC96-7D40-8F0A-82AD0ACEA1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5604"/>
          <a:stretch/>
        </p:blipFill>
        <p:spPr>
          <a:xfrm>
            <a:off x="6096051" y="10"/>
            <a:ext cx="6094409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3356D18-B5E6-44B1-ADBC-7094E0DCC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7192" y="1353662"/>
            <a:ext cx="4414440" cy="4150676"/>
          </a:xfrm>
          <a:prstGeom prst="rect">
            <a:avLst/>
          </a:prstGeom>
          <a:solidFill>
            <a:srgbClr val="000001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E7A374D-06C5-4ECA-9F91-7183DD3D8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3127" y="2579935"/>
            <a:ext cx="4070579" cy="0"/>
          </a:xfrm>
          <a:prstGeom prst="line">
            <a:avLst/>
          </a:prstGeom>
          <a:ln w="31750">
            <a:solidFill>
              <a:srgbClr val="E9C07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8A32550-7219-124A-A646-1232184D5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881" y="854016"/>
            <a:ext cx="4070578" cy="68806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0" rtlCol="0" anchor="ctr">
            <a:normAutofit/>
          </a:bodyPr>
          <a:lstStyle/>
          <a:p>
            <a:pPr algn="ctr"/>
            <a:r>
              <a:rPr lang="en-US" dirty="0">
                <a:solidFill>
                  <a:srgbClr val="FFFFFE"/>
                </a:solidFill>
              </a:rPr>
              <a:t>IV. Speculation 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8F9A42F7-646D-A60A-E629-C15C0D412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128" y="1860330"/>
            <a:ext cx="4236514" cy="3476595"/>
          </a:xfrm>
        </p:spPr>
        <p:txBody>
          <a:bodyPr anchor="t">
            <a:normAutofit fontScale="85000" lnSpcReduction="10000"/>
          </a:bodyPr>
          <a:lstStyle/>
          <a:p>
            <a:pPr marL="0" indent="0">
              <a:buClr>
                <a:srgbClr val="E9C07C"/>
              </a:buClr>
              <a:buNone/>
            </a:pPr>
            <a:r>
              <a:rPr lang="en-US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Mihaly Csikszentmihalyi, “Why We Need Things” </a:t>
            </a:r>
            <a:br>
              <a:rPr lang="en-US" sz="18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en-US" sz="1500" i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History from Things: Essays on Material Culture </a:t>
            </a:r>
            <a:r>
              <a:rPr lang="en-US" sz="15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Segoe UI" panose="020B0502040204020203" pitchFamily="34" charset="0"/>
              </a:rPr>
              <a:t>(1993)</a:t>
            </a:r>
          </a:p>
          <a:p>
            <a:pPr marL="0" indent="0">
              <a:buClr>
                <a:srgbClr val="E9C07C"/>
              </a:buClr>
              <a:buNone/>
            </a:pPr>
            <a:endParaRPr lang="en-US" sz="18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E9C07C"/>
              </a:buClr>
              <a:buNone/>
            </a:pPr>
            <a:r>
              <a:rPr lang="en-US" sz="1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“Whenever someone buys a new food processor, that person is not expressing an essential human need but acting in terms of a consciousness shaped by appliances” (21)</a:t>
            </a:r>
            <a:br>
              <a:rPr lang="en-US" sz="19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9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E9C07C"/>
              </a:buClr>
              <a:buNone/>
            </a:pPr>
            <a:r>
              <a:rPr lang="en-US" sz="1900" dirty="0">
                <a:solidFill>
                  <a:schemeClr val="bg1"/>
                </a:solidFill>
                <a:effectLst/>
              </a:rPr>
              <a:t>“Most of the things we make these days do not make life better in any material sense but instead serve to stabilize and order the mind” (22) </a:t>
            </a: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904B73-B578-2546-AB9C-9425A622D8AA}"/>
              </a:ext>
            </a:extLst>
          </p:cNvPr>
          <p:cNvSpPr txBox="1"/>
          <p:nvPr/>
        </p:nvSpPr>
        <p:spPr>
          <a:xfrm>
            <a:off x="9515475" y="6457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67CE5C-7ABF-C544-A0B6-624E9C76D59E}"/>
              </a:ext>
            </a:extLst>
          </p:cNvPr>
          <p:cNvSpPr txBox="1"/>
          <p:nvPr/>
        </p:nvSpPr>
        <p:spPr>
          <a:xfrm>
            <a:off x="1479030" y="6412541"/>
            <a:ext cx="387413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The Stand, now—</a:t>
            </a:r>
            <a:r>
              <a:rPr lang="en-US" i="1" dirty="0"/>
              <a:t>on my husband’s desk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91EED3-704C-9F47-8B84-E92AB55B0FF0}"/>
              </a:ext>
            </a:extLst>
          </p:cNvPr>
          <p:cNvSpPr txBox="1"/>
          <p:nvPr/>
        </p:nvSpPr>
        <p:spPr>
          <a:xfrm>
            <a:off x="6303214" y="6127091"/>
            <a:ext cx="545886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My “stand” now – </a:t>
            </a:r>
            <a:r>
              <a:rPr lang="en-US" i="1" dirty="0"/>
              <a:t>an ad hoc pile of books on a dining table</a:t>
            </a:r>
          </a:p>
        </p:txBody>
      </p:sp>
    </p:spTree>
    <p:extLst>
      <p:ext uri="{BB962C8B-B14F-4D97-AF65-F5344CB8AC3E}">
        <p14:creationId xmlns:p14="http://schemas.microsoft.com/office/powerpoint/2010/main" val="288328193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374</Words>
  <Application>Microsoft Macintosh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Gill Sans MT</vt:lpstr>
      <vt:lpstr>Palatino Linotype</vt:lpstr>
      <vt:lpstr>Gallery</vt:lpstr>
      <vt:lpstr>“The Computer Stand” </vt:lpstr>
      <vt:lpstr>I. DESCRIPTION </vt:lpstr>
      <vt:lpstr>II. Intro</vt:lpstr>
      <vt:lpstr>III. Deduction </vt:lpstr>
      <vt:lpstr>IV. Speculation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Computer Stand” </dc:title>
  <dc:creator>Rule, Hannah</dc:creator>
  <cp:lastModifiedBy>Rule, Hannah</cp:lastModifiedBy>
  <cp:revision>1</cp:revision>
  <dcterms:created xsi:type="dcterms:W3CDTF">2023-02-10T16:45:59Z</dcterms:created>
  <dcterms:modified xsi:type="dcterms:W3CDTF">2023-02-12T17:25:03Z</dcterms:modified>
</cp:coreProperties>
</file>